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3" r:id="rId5"/>
    <p:sldId id="264" r:id="rId6"/>
    <p:sldId id="272" r:id="rId7"/>
    <p:sldId id="266" r:id="rId8"/>
    <p:sldId id="269" r:id="rId9"/>
    <p:sldId id="295" r:id="rId10"/>
    <p:sldId id="270" r:id="rId11"/>
    <p:sldId id="271" r:id="rId12"/>
    <p:sldId id="291" r:id="rId13"/>
    <p:sldId id="293" r:id="rId14"/>
    <p:sldId id="294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6F1"/>
    <a:srgbClr val="687534"/>
    <a:srgbClr val="E7AE3F"/>
    <a:srgbClr val="C87D2C"/>
    <a:srgbClr val="A6BDBD"/>
    <a:srgbClr val="BD4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6C791-AF48-45F3-8669-C35AFBF7E4BA}" v="4" dt="2025-08-27T10:56:01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79056" autoAdjust="0"/>
  </p:normalViewPr>
  <p:slideViewPr>
    <p:cSldViewPr snapToGrid="0">
      <p:cViewPr varScale="1">
        <p:scale>
          <a:sx n="98" d="100"/>
          <a:sy n="98" d="100"/>
        </p:scale>
        <p:origin x="2154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C4969-0D55-D24D-BF1D-8486BE2C19D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8CF-05A1-0249-85ED-60837D60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68CF-05A1-0249-85ED-60837D600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Researchers found that the orange ladybird did not have a lot of contrast against sycamore leaves but was the most toxic species in their study.</a:t>
            </a:r>
          </a:p>
          <a:p>
            <a:endParaRPr lang="en-GB" dirty="0"/>
          </a:p>
          <a:p>
            <a:r>
              <a:rPr lang="en-GB" dirty="0"/>
              <a:t>They noted that other factors are involved in a beetle’s chance to be eaten by a predator. For example, orange ladybirds were often found underneath leaves, and birds might be more likely to be looking for food from above.</a:t>
            </a:r>
          </a:p>
          <a:p>
            <a:r>
              <a:rPr lang="en-GB" dirty="0"/>
              <a:t>Many beetles also protect themselves by letting go of leaves or branches when disturbed, dropping to the ground.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812A-46BE-4561-B02D-A165C6148A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97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68CF-05A1-0249-85ED-60837D600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10B17-179D-195F-79DC-9A006890B3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C4EECDF-DC7F-8BBA-8E56-82FE387D1C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1758" y="2517167"/>
            <a:ext cx="9568484" cy="65802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C0E6C46F-0FA1-FA38-3B66-FBBB511E1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473" y="-582373"/>
            <a:ext cx="2013778" cy="1964661"/>
          </a:xfrm>
          <a:prstGeom prst="rect">
            <a:avLst/>
          </a:prstGeom>
        </p:spPr>
      </p:pic>
      <p:pic>
        <p:nvPicPr>
          <p:cNvPr id="10" name="Picture 9" descr="A cartoon of a ladybug&#10;&#10;AI-generated content may be incorrect.">
            <a:extLst>
              <a:ext uri="{FF2B5EF4-FFF2-40B4-BE49-F238E27FC236}">
                <a16:creationId xmlns:a16="http://schemas.microsoft.com/office/drawing/2014/main" id="{846D0506-1498-A087-ACA1-338EDA3944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474" y="4270444"/>
            <a:ext cx="2837536" cy="2780053"/>
          </a:xfrm>
          <a:prstGeom prst="rect">
            <a:avLst/>
          </a:prstGeom>
        </p:spPr>
      </p:pic>
      <p:pic>
        <p:nvPicPr>
          <p:cNvPr id="15" name="Picture 14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A9AD78AD-3DF7-0621-A32C-B44A8DB1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09573"/>
            <a:ext cx="1149075" cy="1182871"/>
          </a:xfrm>
          <a:prstGeom prst="rect">
            <a:avLst/>
          </a:prstGeom>
        </p:spPr>
      </p:pic>
      <p:pic>
        <p:nvPicPr>
          <p:cNvPr id="17" name="Picture 16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9D3E2210-4C58-A88E-4C6E-61A17491D5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678" y="224124"/>
            <a:ext cx="1916112" cy="1930253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DE35F06-99D0-8DF3-513F-2F332E87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1758" y="3420974"/>
            <a:ext cx="9568484" cy="6410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9" name="Picture 18" descr="A cartoon of a ladybug&#10;&#10;AI-generated content may be incorrect.">
            <a:extLst>
              <a:ext uri="{FF2B5EF4-FFF2-40B4-BE49-F238E27FC236}">
                <a16:creationId xmlns:a16="http://schemas.microsoft.com/office/drawing/2014/main" id="{B354EA36-EDD9-96C6-D43C-C7084C11C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03463">
            <a:off x="3534907" y="542741"/>
            <a:ext cx="1034002" cy="1013055"/>
          </a:xfrm>
          <a:prstGeom prst="rect">
            <a:avLst/>
          </a:prstGeom>
        </p:spPr>
      </p:pic>
      <p:pic>
        <p:nvPicPr>
          <p:cNvPr id="20" name="Picture 19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7070650D-51DD-B105-F8C4-6685818597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51173" y="2895516"/>
            <a:ext cx="2451101" cy="2391317"/>
          </a:xfrm>
          <a:prstGeom prst="rect">
            <a:avLst/>
          </a:prstGeom>
        </p:spPr>
      </p:pic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43E1B81-C8FB-BEFF-CB55-F3266AB53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5" y="5595017"/>
            <a:ext cx="1886683" cy="9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BAD5DD-B53F-7C06-E4DF-2168CE83DA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2332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3">
            <a:extLst>
              <a:ext uri="{FF2B5EF4-FFF2-40B4-BE49-F238E27FC236}">
                <a16:creationId xmlns:a16="http://schemas.microsoft.com/office/drawing/2014/main" id="{81561C00-F283-C4B9-36A8-2B97187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5705475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0A6AEAA-F9AE-91E0-6F48-D5D2190B90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61" y="730710"/>
            <a:ext cx="5410614" cy="4965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610E243-7AD1-AB9E-794E-F3ACF0297C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509FC14-A520-9A43-984A-C4572ACDF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5705475" cy="42067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90FD8-5C9B-4F0E-C1F2-ABAAF70219D5}"/>
              </a:ext>
            </a:extLst>
          </p:cNvPr>
          <p:cNvSpPr txBox="1"/>
          <p:nvPr userDrawn="1"/>
        </p:nvSpPr>
        <p:spPr>
          <a:xfrm>
            <a:off x="11427861" y="6316333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D2E69D-64EC-AE34-18CF-0DF36FC7F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525" y="6061630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ultipl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DAD020-7F4F-91DC-DDC8-9BE53A6EBAF3}"/>
              </a:ext>
            </a:extLst>
          </p:cNvPr>
          <p:cNvSpPr/>
          <p:nvPr userDrawn="1"/>
        </p:nvSpPr>
        <p:spPr>
          <a:xfrm>
            <a:off x="0" y="-12332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EB991DE8-E27A-3DBE-9858-FE0C9031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5705475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D202456-39CF-D37F-DA58-5720D00239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61" y="730710"/>
            <a:ext cx="5410614" cy="26982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6BFE363-5C20-A6BF-C66D-C0D6A21144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3939" y="3523465"/>
            <a:ext cx="2647535" cy="251586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12DEF414-AAB9-E0EA-C9BC-699DF3E64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56907">
            <a:off x="7020724" y="3728910"/>
            <a:ext cx="721691" cy="704089"/>
          </a:xfrm>
          <a:prstGeom prst="rect">
            <a:avLst/>
          </a:prstGeom>
        </p:spPr>
      </p:pic>
      <p:pic>
        <p:nvPicPr>
          <p:cNvPr id="20" name="Picture 19" descr="A cartoon of a ladybug&#10;&#10;AI-generated content may be incorrect.">
            <a:extLst>
              <a:ext uri="{FF2B5EF4-FFF2-40B4-BE49-F238E27FC236}">
                <a16:creationId xmlns:a16="http://schemas.microsoft.com/office/drawing/2014/main" id="{7F23B878-EA3A-1BF5-9669-39C33C5B8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07238">
            <a:off x="7820915" y="4139435"/>
            <a:ext cx="1091783" cy="1069666"/>
          </a:xfrm>
          <a:prstGeom prst="rect">
            <a:avLst/>
          </a:prstGeom>
        </p:spPr>
      </p:pic>
      <p:pic>
        <p:nvPicPr>
          <p:cNvPr id="21" name="Picture 20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32FA5EE2-24AC-868C-BED5-39ACD281C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2716" y="4776681"/>
            <a:ext cx="1543998" cy="1589409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2C042CF-FCD8-D938-5C37-B92A5F33B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5705475" cy="42067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ADB305B9-5585-5DC4-17E3-15CC37AF48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07911-66EC-42A2-E05D-8778AB90723B}"/>
              </a:ext>
            </a:extLst>
          </p:cNvPr>
          <p:cNvSpPr txBox="1"/>
          <p:nvPr userDrawn="1"/>
        </p:nvSpPr>
        <p:spPr>
          <a:xfrm>
            <a:off x="11427861" y="6316333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BBECCA-0095-8000-9AF1-E56E5A6AAD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525" y="6061630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ite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8BDE77-E478-24E1-041B-B35D334E6C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49801734-A025-6989-6D0C-3B2084AF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11410950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C7A7A0E2-71FA-46D1-1E95-1B6BF232B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F5F718E0-4E9B-B512-D745-15877815F7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709" y="1942860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176AF36A-60A4-354F-B8E2-1FBEF1B35F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13" y="1942860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6652D53E-A1A8-28BD-A091-B887407EF2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0334" y="1942860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8A5D47B0-A053-5556-AEAB-0401E01B96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5421" y="1942860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A2869D7-C759-6471-F0F3-11DEA5E45A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0709" y="4328251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3E87D293-F7E9-3E1E-A655-437FBF8F80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65613" y="4328251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3CB942E7-5500-A741-F015-7B6A6E2FD9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60334" y="4328251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C154D8D-5ED3-B1CF-3410-0E2AFFF549D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95421" y="4328251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6C239F5-7C30-2EF1-B60E-E23CC7FD8E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0525" y="1289697"/>
            <a:ext cx="1657350" cy="387350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776E5F84-169E-5441-9506-1F4D02EB32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0525" y="3780714"/>
            <a:ext cx="1657350" cy="387350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63594A91-BD69-ACFA-A249-8CB7D1CCCA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54325" y="1289697"/>
            <a:ext cx="1657350" cy="387350"/>
          </a:xfrm>
          <a:prstGeom prst="rect">
            <a:avLst/>
          </a:prstGeom>
          <a:solidFill>
            <a:srgbClr val="A6BDBD"/>
          </a:solidFill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AD950A16-E5E1-B9C3-5AF5-9582C54F9A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54325" y="3780714"/>
            <a:ext cx="1657350" cy="387350"/>
          </a:xfrm>
          <a:prstGeom prst="rect">
            <a:avLst/>
          </a:prstGeom>
          <a:solidFill>
            <a:srgbClr val="A6BDBD"/>
          </a:solidFill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ABCD879D-F0CF-2AC6-B84B-3A9EC6D1DF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43525" y="1289697"/>
            <a:ext cx="1657350" cy="387350"/>
          </a:xfrm>
          <a:prstGeom prst="rect">
            <a:avLst/>
          </a:prstGeom>
          <a:solidFill>
            <a:srgbClr val="C87D2C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34">
            <a:extLst>
              <a:ext uri="{FF2B5EF4-FFF2-40B4-BE49-F238E27FC236}">
                <a16:creationId xmlns:a16="http://schemas.microsoft.com/office/drawing/2014/main" id="{327970E4-34DB-36B3-EE8C-39235081C8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43525" y="3780714"/>
            <a:ext cx="1657350" cy="387350"/>
          </a:xfrm>
          <a:prstGeom prst="rect">
            <a:avLst/>
          </a:prstGeom>
          <a:solidFill>
            <a:srgbClr val="C87D2C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78733B67-57A7-C183-48FF-47FFE3947C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81925" y="1289697"/>
            <a:ext cx="1657350" cy="387350"/>
          </a:xfrm>
          <a:prstGeom prst="rect">
            <a:avLst/>
          </a:prstGeom>
          <a:solidFill>
            <a:srgbClr val="E7AE3F"/>
          </a:solidFill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0774BAD2-CF0C-18D5-533C-D3A72CD00E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81925" y="3780714"/>
            <a:ext cx="1657350" cy="387350"/>
          </a:xfrm>
          <a:prstGeom prst="rect">
            <a:avLst/>
          </a:prstGeom>
          <a:solidFill>
            <a:srgbClr val="E7AE3F"/>
          </a:solidFill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E485FE18-7751-6DF7-71D6-DD76183BD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220325" y="1289697"/>
            <a:ext cx="1657350" cy="387350"/>
          </a:xfrm>
          <a:prstGeom prst="rect">
            <a:avLst/>
          </a:prstGeom>
          <a:solidFill>
            <a:srgbClr val="687534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548C9AD4-F2A5-3327-01A8-32ABB364B3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220325" y="3780714"/>
            <a:ext cx="1657350" cy="387350"/>
          </a:xfrm>
          <a:prstGeom prst="rect">
            <a:avLst/>
          </a:prstGeom>
          <a:solidFill>
            <a:srgbClr val="687534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CDA29F42-0156-6A51-BB9C-84835CA23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30508" y="1932921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C9531EA9-FC45-31E9-D8A7-057FC91460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230508" y="4333221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DED02-0FF7-35EF-667C-AF8DF8D9478B}"/>
              </a:ext>
            </a:extLst>
          </p:cNvPr>
          <p:cNvSpPr txBox="1"/>
          <p:nvPr userDrawn="1"/>
        </p:nvSpPr>
        <p:spPr>
          <a:xfrm>
            <a:off x="11427861" y="6316333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EEAC23-A220-33B2-9727-090033342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525" y="6061630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1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A27A41-F0FC-1744-2B85-A626DE956A20}"/>
              </a:ext>
            </a:extLst>
          </p:cNvPr>
          <p:cNvSpPr/>
          <p:nvPr userDrawn="1"/>
        </p:nvSpPr>
        <p:spPr>
          <a:xfrm>
            <a:off x="0" y="0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933B88AD-CAA3-7B9B-B184-4AAF372F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11410950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5BA260C-56DA-7F66-4DE3-34276B7AE1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0525" y="3573162"/>
            <a:ext cx="3783910" cy="2297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865A010-A46A-0FFD-8690-EBC33D7939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6886" y="3573162"/>
            <a:ext cx="3783910" cy="2297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6FC3D36C-BD57-ED63-2399-F910886AC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6413">
            <a:off x="9581045" y="3621103"/>
            <a:ext cx="721691" cy="704089"/>
          </a:xfrm>
          <a:prstGeom prst="rect">
            <a:avLst/>
          </a:prstGeom>
        </p:spPr>
      </p:pic>
      <p:pic>
        <p:nvPicPr>
          <p:cNvPr id="12" name="Picture 11" descr="A cartoon of a ladybug&#10;&#10;AI-generated content may be incorrect.">
            <a:extLst>
              <a:ext uri="{FF2B5EF4-FFF2-40B4-BE49-F238E27FC236}">
                <a16:creationId xmlns:a16="http://schemas.microsoft.com/office/drawing/2014/main" id="{5D9C6DF1-EBCD-AC8A-F37A-9EA8518E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36744">
            <a:off x="10381236" y="4031628"/>
            <a:ext cx="1091783" cy="1069666"/>
          </a:xfrm>
          <a:prstGeom prst="rect">
            <a:avLst/>
          </a:prstGeom>
        </p:spPr>
      </p:pic>
      <p:pic>
        <p:nvPicPr>
          <p:cNvPr id="13" name="Picture 12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F7808E32-5F36-6656-57F6-B284A3BED2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29506">
            <a:off x="8713037" y="4668874"/>
            <a:ext cx="1543998" cy="1589409"/>
          </a:xfrm>
          <a:prstGeom prst="rect">
            <a:avLst/>
          </a:prstGeom>
        </p:spPr>
      </p:pic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E7F922-998F-F7C4-C024-2D8394DF55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09D022B-9EE5-B96A-9312-E18B74E4D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8"/>
            <a:ext cx="11410950" cy="17027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D7B24-9F77-70CC-BDD7-DA579DF1CC89}"/>
              </a:ext>
            </a:extLst>
          </p:cNvPr>
          <p:cNvSpPr txBox="1"/>
          <p:nvPr userDrawn="1"/>
        </p:nvSpPr>
        <p:spPr>
          <a:xfrm>
            <a:off x="11427861" y="6316333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5D8434-873F-0401-AAB5-63CA3FA4CA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525" y="6061630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A27A41-F0FC-1744-2B85-A626DE956A20}"/>
              </a:ext>
            </a:extLst>
          </p:cNvPr>
          <p:cNvSpPr/>
          <p:nvPr userDrawn="1"/>
        </p:nvSpPr>
        <p:spPr>
          <a:xfrm>
            <a:off x="0" y="0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933B88AD-CAA3-7B9B-B184-4AAF372F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7860271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1" name="Picture 10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6FC3D36C-BD57-ED63-2399-F910886AC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919">
            <a:off x="8318025" y="1439219"/>
            <a:ext cx="1201442" cy="1172139"/>
          </a:xfrm>
          <a:prstGeom prst="rect">
            <a:avLst/>
          </a:prstGeom>
        </p:spPr>
      </p:pic>
      <p:pic>
        <p:nvPicPr>
          <p:cNvPr id="12" name="Picture 11" descr="A cartoon of a ladybug&#10;&#10;AI-generated content may be incorrect.">
            <a:extLst>
              <a:ext uri="{FF2B5EF4-FFF2-40B4-BE49-F238E27FC236}">
                <a16:creationId xmlns:a16="http://schemas.microsoft.com/office/drawing/2014/main" id="{5D9C6DF1-EBCD-AC8A-F37A-9EA8518E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1601">
            <a:off x="9700394" y="2071083"/>
            <a:ext cx="1817555" cy="1780736"/>
          </a:xfrm>
          <a:prstGeom prst="rect">
            <a:avLst/>
          </a:prstGeom>
        </p:spPr>
      </p:pic>
      <p:pic>
        <p:nvPicPr>
          <p:cNvPr id="13" name="Picture 12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F7808E32-5F36-6656-57F6-B284A3BED2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7806">
            <a:off x="8301505" y="3618981"/>
            <a:ext cx="2570385" cy="2645983"/>
          </a:xfrm>
          <a:prstGeom prst="rect">
            <a:avLst/>
          </a:prstGeom>
        </p:spPr>
      </p:pic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A5DB6C5C-DE78-6699-A7DA-FF718F8A1F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49C15-56B0-A595-DD99-99DB6FE17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7860270" cy="4194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E8BC9-66D8-DA88-B9DF-D0A49591ABF0}"/>
              </a:ext>
            </a:extLst>
          </p:cNvPr>
          <p:cNvSpPr txBox="1"/>
          <p:nvPr userDrawn="1"/>
        </p:nvSpPr>
        <p:spPr>
          <a:xfrm>
            <a:off x="11427861" y="6316333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A00F9A4-2715-83F4-BB25-FC110F0CF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525" y="6061630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ng tex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A27A41-F0FC-1744-2B85-A626DE956A20}"/>
              </a:ext>
            </a:extLst>
          </p:cNvPr>
          <p:cNvSpPr/>
          <p:nvPr userDrawn="1"/>
        </p:nvSpPr>
        <p:spPr>
          <a:xfrm>
            <a:off x="0" y="0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933B88AD-CAA3-7B9B-B184-4AAF372F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7860271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49C15-56B0-A595-DD99-99DB6FE17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7860270" cy="4571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8DD93B-4487-9A68-D2CF-DCAD6A381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5" y="5595017"/>
            <a:ext cx="1886683" cy="954799"/>
          </a:xfrm>
          <a:prstGeom prst="rect">
            <a:avLst/>
          </a:prstGeom>
        </p:spPr>
      </p:pic>
      <p:pic>
        <p:nvPicPr>
          <p:cNvPr id="5" name="Picture 4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FE3D7096-87AC-252A-1150-9773AFBA60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6413">
            <a:off x="9558910" y="2094521"/>
            <a:ext cx="721691" cy="704089"/>
          </a:xfrm>
          <a:prstGeom prst="rect">
            <a:avLst/>
          </a:prstGeom>
        </p:spPr>
      </p:pic>
      <p:pic>
        <p:nvPicPr>
          <p:cNvPr id="10" name="Picture 9" descr="A cartoon of a ladybug&#10;&#10;AI-generated content may be incorrect.">
            <a:extLst>
              <a:ext uri="{FF2B5EF4-FFF2-40B4-BE49-F238E27FC236}">
                <a16:creationId xmlns:a16="http://schemas.microsoft.com/office/drawing/2014/main" id="{370D3E1C-C836-E63C-A975-6D632B9E88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36744">
            <a:off x="9126784" y="4744595"/>
            <a:ext cx="1585942" cy="1553814"/>
          </a:xfrm>
          <a:prstGeom prst="rect">
            <a:avLst/>
          </a:prstGeom>
        </p:spPr>
      </p:pic>
      <p:pic>
        <p:nvPicPr>
          <p:cNvPr id="12" name="Picture 11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6E793798-667E-7D97-EEB1-50B9CCFAB4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29506">
            <a:off x="10382391" y="3088627"/>
            <a:ext cx="1169687" cy="12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9D16ED-2A65-A653-3169-0AE92DA17B40}"/>
              </a:ext>
            </a:extLst>
          </p:cNvPr>
          <p:cNvSpPr/>
          <p:nvPr userDrawn="1"/>
        </p:nvSpPr>
        <p:spPr>
          <a:xfrm>
            <a:off x="-3555886" y="7143189"/>
            <a:ext cx="11385256" cy="5392075"/>
          </a:xfrm>
          <a:prstGeom prst="rect">
            <a:avLst/>
          </a:prstGeom>
          <a:noFill/>
          <a:ln w="317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eonik" panose="020B05030303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3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3" r:id="rId2"/>
    <p:sldLayoutId id="2147483654" r:id="rId3"/>
    <p:sldLayoutId id="2147483659" r:id="rId4"/>
    <p:sldLayoutId id="2147483660" r:id="rId5"/>
    <p:sldLayoutId id="2147483661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2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-bookings@nhm.ac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8E4E11-98E4-B9E6-7AD1-3B48D9621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about ladybirds</a:t>
            </a:r>
          </a:p>
        </p:txBody>
      </p:sp>
    </p:spTree>
    <p:extLst>
      <p:ext uri="{BB962C8B-B14F-4D97-AF65-F5344CB8AC3E}">
        <p14:creationId xmlns:p14="http://schemas.microsoft.com/office/powerpoint/2010/main" val="234285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AF50F-FE85-1FB7-D7FA-6B74F123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0967-AC9B-35DC-2677-8A9E9E91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Camouflage versus Poison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C05B26-5B5B-D751-1A02-931B0437D9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about ladybirds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C5D4FA-D082-786C-2D9F-4C8DC49043D2}"/>
              </a:ext>
            </a:extLst>
          </p:cNvPr>
          <p:cNvGrpSpPr/>
          <p:nvPr/>
        </p:nvGrpSpPr>
        <p:grpSpPr>
          <a:xfrm>
            <a:off x="573363" y="1486332"/>
            <a:ext cx="10103659" cy="4143287"/>
            <a:chOff x="573363" y="1486332"/>
            <a:chExt cx="10103659" cy="4143287"/>
          </a:xfrm>
        </p:grpSpPr>
        <p:pic>
          <p:nvPicPr>
            <p:cNvPr id="10" name="Graphic 9" descr="Grid lines">
              <a:extLst>
                <a:ext uri="{FF2B5EF4-FFF2-40B4-BE49-F238E27FC236}">
                  <a16:creationId xmlns:a16="http://schemas.microsoft.com/office/drawing/2014/main" id="{898FD6F4-1ED9-54B9-5E13-811D6115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7649" b="41301"/>
            <a:stretch/>
          </p:blipFill>
          <p:spPr>
            <a:xfrm>
              <a:off x="1999746" y="1486332"/>
              <a:ext cx="8620815" cy="353883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8D4AF1-CB75-7723-5F67-3D9D05761B2B}"/>
                </a:ext>
              </a:extLst>
            </p:cNvPr>
            <p:cNvGrpSpPr/>
            <p:nvPr/>
          </p:nvGrpSpPr>
          <p:grpSpPr>
            <a:xfrm>
              <a:off x="573363" y="1486332"/>
              <a:ext cx="10103659" cy="4143287"/>
              <a:chOff x="488521" y="1744823"/>
              <a:chExt cx="10103659" cy="451896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2A9171C-21DE-5840-7919-857106B187FD}"/>
                  </a:ext>
                </a:extLst>
              </p:cNvPr>
              <p:cNvSpPr txBox="1"/>
              <p:nvPr/>
            </p:nvSpPr>
            <p:spPr>
              <a:xfrm rot="16200000">
                <a:off x="148594" y="3396796"/>
                <a:ext cx="1049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Toxicity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4B857A1-5D47-91B0-B608-FF15C11E5E25}"/>
                  </a:ext>
                </a:extLst>
              </p:cNvPr>
              <p:cNvGrpSpPr/>
              <p:nvPr/>
            </p:nvGrpSpPr>
            <p:grpSpPr>
              <a:xfrm>
                <a:off x="1914905" y="1744823"/>
                <a:ext cx="8677275" cy="4518968"/>
                <a:chOff x="2771775" y="1608247"/>
                <a:chExt cx="8677275" cy="4518968"/>
              </a:xfrm>
            </p:grpSpPr>
            <p:pic>
              <p:nvPicPr>
                <p:cNvPr id="7" name="Picture 6" descr="A brown bug on a branch&#10;&#10;AI-generated content may be incorrect.">
                  <a:extLst>
                    <a:ext uri="{FF2B5EF4-FFF2-40B4-BE49-F238E27FC236}">
                      <a16:creationId xmlns:a16="http://schemas.microsoft.com/office/drawing/2014/main" id="{03D33AF7-BEFA-7CB7-4661-6D035E2414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8174" y="4030992"/>
                  <a:ext cx="1320440" cy="1113353"/>
                </a:xfrm>
                <a:prstGeom prst="ellipse">
                  <a:avLst/>
                </a:prstGeom>
                <a:ln w="63500" cap="rnd">
                  <a:noFill/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11" name="Picture 10" descr="A yellow and white ladybug on a leaf&#10;&#10;AI-generated content may be incorrect.">
                  <a:extLst>
                    <a:ext uri="{FF2B5EF4-FFF2-40B4-BE49-F238E27FC236}">
                      <a16:creationId xmlns:a16="http://schemas.microsoft.com/office/drawing/2014/main" id="{F7FF59A0-4A21-ABD7-F835-0E152FBCD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4872295" y="1806157"/>
                  <a:ext cx="1236495" cy="1052626"/>
                </a:xfrm>
                <a:prstGeom prst="ellipse">
                  <a:avLst/>
                </a:prstGeom>
                <a:ln w="63500" cap="rnd">
                  <a:noFill/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15" name="Picture 14" descr="A ladybug on a leaf&#10;&#10;AI-generated content may be incorrect.">
                  <a:extLst>
                    <a:ext uri="{FF2B5EF4-FFF2-40B4-BE49-F238E27FC236}">
                      <a16:creationId xmlns:a16="http://schemas.microsoft.com/office/drawing/2014/main" id="{9D08FFD1-D981-F838-0449-5A77E96315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6200000">
                  <a:off x="9560425" y="1874792"/>
                  <a:ext cx="1174272" cy="1403502"/>
                </a:xfrm>
                <a:prstGeom prst="ellipse">
                  <a:avLst/>
                </a:prstGeom>
                <a:ln w="63500" cap="rnd">
                  <a:noFill/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20" name="Picture 19" descr="A yellow and black ladybug on a leaf&#10;&#10;AI-generated content may be incorrect.">
                  <a:extLst>
                    <a:ext uri="{FF2B5EF4-FFF2-40B4-BE49-F238E27FC236}">
                      <a16:creationId xmlns:a16="http://schemas.microsoft.com/office/drawing/2014/main" id="{8BD30157-4588-48A8-F35D-7573B9F781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6200000">
                  <a:off x="7241777" y="2743140"/>
                  <a:ext cx="1172209" cy="1403497"/>
                </a:xfrm>
                <a:prstGeom prst="ellipse">
                  <a:avLst/>
                </a:prstGeom>
                <a:ln w="63500" cap="rnd">
                  <a:noFill/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1A789D67-B76F-469C-0E99-0002B2A221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71775" y="1608247"/>
                  <a:ext cx="0" cy="3792869"/>
                </a:xfrm>
                <a:prstGeom prst="straightConnector1">
                  <a:avLst/>
                </a:prstGeom>
                <a:ln w="762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B4DB7B0-0FD8-AA87-1E65-6593B32D7F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71775" y="5363016"/>
                  <a:ext cx="8677275" cy="85284"/>
                </a:xfrm>
                <a:prstGeom prst="straightConnector1">
                  <a:avLst/>
                </a:prstGeom>
                <a:ln w="762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0B1AD58-5EEE-F908-2BCC-1793CAD5D50D}"/>
                    </a:ext>
                  </a:extLst>
                </p:cNvPr>
                <p:cNvSpPr txBox="1"/>
                <p:nvPr/>
              </p:nvSpPr>
              <p:spPr>
                <a:xfrm>
                  <a:off x="5638622" y="5757883"/>
                  <a:ext cx="2751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Contrast with background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4BF0F0-8C65-A1E3-C291-EF330339A21A}"/>
                  </a:ext>
                </a:extLst>
              </p:cNvPr>
              <p:cNvSpPr txBox="1"/>
              <p:nvPr/>
            </p:nvSpPr>
            <p:spPr>
              <a:xfrm>
                <a:off x="801394" y="1750637"/>
                <a:ext cx="1000595" cy="55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More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poisonous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3F9025-CE3B-1633-D6E0-8D1260204480}"/>
                  </a:ext>
                </a:extLst>
              </p:cNvPr>
              <p:cNvSpPr txBox="1"/>
              <p:nvPr/>
            </p:nvSpPr>
            <p:spPr>
              <a:xfrm>
                <a:off x="857852" y="4707290"/>
                <a:ext cx="1000595" cy="55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Less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poisonous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EA3E789-0EA4-32EF-3E43-23A1F2076D57}"/>
                  </a:ext>
                </a:extLst>
              </p:cNvPr>
              <p:cNvSpPr txBox="1"/>
              <p:nvPr/>
            </p:nvSpPr>
            <p:spPr>
              <a:xfrm>
                <a:off x="2027503" y="5582556"/>
                <a:ext cx="1635384" cy="327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More camouflaged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C16497-0A81-CD8D-29E7-F814CF773966}"/>
                  </a:ext>
                </a:extLst>
              </p:cNvPr>
              <p:cNvSpPr txBox="1"/>
              <p:nvPr/>
            </p:nvSpPr>
            <p:spPr>
              <a:xfrm>
                <a:off x="8588939" y="5610189"/>
                <a:ext cx="1601400" cy="327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Less camouflaged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4F2436-B830-4A44-71A6-C226B2634360}"/>
              </a:ext>
            </a:extLst>
          </p:cNvPr>
          <p:cNvSpPr txBox="1"/>
          <p:nvPr/>
        </p:nvSpPr>
        <p:spPr>
          <a:xfrm>
            <a:off x="1943288" y="5620999"/>
            <a:ext cx="76924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See the research here: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María Arenas, L., Walter, D. &amp; Stevens, M. Signal honesty and predation risk among a closely related group of aposematic species. 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Sci Rep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5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11021 (2015). https://doi.org/10.1038/srep11021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4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Grid lines">
            <a:extLst>
              <a:ext uri="{FF2B5EF4-FFF2-40B4-BE49-F238E27FC236}">
                <a16:creationId xmlns:a16="http://schemas.microsoft.com/office/drawing/2014/main" id="{46968292-0631-57BB-7437-92D918F33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537" t="8907" r="64" b="40943"/>
          <a:stretch/>
        </p:blipFill>
        <p:spPr>
          <a:xfrm>
            <a:off x="7240346" y="1411398"/>
            <a:ext cx="4315207" cy="377012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2CAC907-FBB6-90F0-B694-131FAF2E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Camouflage versus Poison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5CFD18-5084-6313-B849-E04DA802A1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813749-F14C-1A19-8165-9610CECC07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In one study scientists found the orange ladybird was the most poisonous of the ladybirds they looked at, even though it didn’t contrast as much with leaves.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Scientists don’t know if there is a reason for this.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Ladybirds don’t just protect themselves with camouflage and poison. They can also hide under leaves and drop to the ground.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B0382D-88F5-994A-F514-7CE37A78E73D}"/>
              </a:ext>
            </a:extLst>
          </p:cNvPr>
          <p:cNvGrpSpPr/>
          <p:nvPr/>
        </p:nvGrpSpPr>
        <p:grpSpPr>
          <a:xfrm>
            <a:off x="6201237" y="1294421"/>
            <a:ext cx="5359119" cy="4327446"/>
            <a:chOff x="-185615" y="1744823"/>
            <a:chExt cx="10783428" cy="42225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6C523E-6A7F-0614-9B0E-80996D1BA6AF}"/>
                </a:ext>
              </a:extLst>
            </p:cNvPr>
            <p:cNvGrpSpPr/>
            <p:nvPr/>
          </p:nvGrpSpPr>
          <p:grpSpPr>
            <a:xfrm>
              <a:off x="1914905" y="1744823"/>
              <a:ext cx="8682908" cy="3792869"/>
              <a:chOff x="2771775" y="1608247"/>
              <a:chExt cx="8682908" cy="3792869"/>
            </a:xfrm>
          </p:grpSpPr>
          <p:pic>
            <p:nvPicPr>
              <p:cNvPr id="18" name="Picture 17" descr="A brown bug on a branch&#10;&#10;AI-generated content may be incorrect.">
                <a:extLst>
                  <a:ext uri="{FF2B5EF4-FFF2-40B4-BE49-F238E27FC236}">
                    <a16:creationId xmlns:a16="http://schemas.microsoft.com/office/drawing/2014/main" id="{3C1681E7-9D0A-992A-35BF-C044B2AA7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88174" y="4329109"/>
                <a:ext cx="2008875" cy="815237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9" name="Picture 18" descr="A yellow and white ladybug on a leaf&#10;&#10;AI-generated content may be incorrect.">
                <a:extLst>
                  <a:ext uri="{FF2B5EF4-FFF2-40B4-BE49-F238E27FC236}">
                    <a16:creationId xmlns:a16="http://schemas.microsoft.com/office/drawing/2014/main" id="{F86B4525-1E59-B8D1-66C8-3A19641C5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4765423" y="1905090"/>
                <a:ext cx="2008877" cy="725071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0" name="Picture 19" descr="A ladybug on a leaf&#10;&#10;AI-generated content may be incorrect.">
                <a:extLst>
                  <a:ext uri="{FF2B5EF4-FFF2-40B4-BE49-F238E27FC236}">
                    <a16:creationId xmlns:a16="http://schemas.microsoft.com/office/drawing/2014/main" id="{DB3C4D48-F648-7B4D-4C91-438DE3726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10068445" y="1584016"/>
                <a:ext cx="763598" cy="20088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1" name="Picture 20" descr="A yellow and black ladybug on a leaf&#10;&#10;AI-generated content may be incorrect.">
                <a:extLst>
                  <a:ext uri="{FF2B5EF4-FFF2-40B4-BE49-F238E27FC236}">
                    <a16:creationId xmlns:a16="http://schemas.microsoft.com/office/drawing/2014/main" id="{BC4F6002-B792-45FD-7C00-30279EA21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7641725" y="2514274"/>
                <a:ext cx="744643" cy="2008862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4139C93-D7D8-02F6-9ABF-57282682FC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1775" y="1608247"/>
                <a:ext cx="0" cy="3792869"/>
              </a:xfrm>
              <a:prstGeom prst="straightConnector1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E1BB268-F56C-D162-69D2-3056ACBD06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1775" y="5363016"/>
                <a:ext cx="8682908" cy="20627"/>
              </a:xfrm>
              <a:prstGeom prst="straightConnector1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A92DD4-329A-BE07-B3B9-B60D045EC047}"/>
                </a:ext>
              </a:extLst>
            </p:cNvPr>
            <p:cNvSpPr txBox="1"/>
            <p:nvPr/>
          </p:nvSpPr>
          <p:spPr>
            <a:xfrm>
              <a:off x="-100816" y="1838340"/>
              <a:ext cx="1000595" cy="556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More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poisonous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90F90E-DD44-5865-CFE1-9F400DCE93D0}"/>
                </a:ext>
              </a:extLst>
            </p:cNvPr>
            <p:cNvSpPr txBox="1"/>
            <p:nvPr/>
          </p:nvSpPr>
          <p:spPr>
            <a:xfrm>
              <a:off x="-185615" y="4980726"/>
              <a:ext cx="1000595" cy="556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Less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poisonous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74110D-0E13-FBC6-C3FD-C2269C1D7928}"/>
                </a:ext>
              </a:extLst>
            </p:cNvPr>
            <p:cNvSpPr txBox="1"/>
            <p:nvPr/>
          </p:nvSpPr>
          <p:spPr>
            <a:xfrm>
              <a:off x="2027503" y="5582556"/>
              <a:ext cx="1635384" cy="327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More camouflaged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F5654F-6C43-8C95-1DBC-87F6644CDE2F}"/>
                </a:ext>
              </a:extLst>
            </p:cNvPr>
            <p:cNvSpPr txBox="1"/>
            <p:nvPr/>
          </p:nvSpPr>
          <p:spPr>
            <a:xfrm>
              <a:off x="8161608" y="5639730"/>
              <a:ext cx="1601400" cy="327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Less camouflaged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D7B6308-C023-A9F2-E814-67D463794C9E}"/>
              </a:ext>
            </a:extLst>
          </p:cNvPr>
          <p:cNvSpPr txBox="1"/>
          <p:nvPr/>
        </p:nvSpPr>
        <p:spPr>
          <a:xfrm>
            <a:off x="6243380" y="5563272"/>
            <a:ext cx="61361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See the research here: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María Arenas, L., Walter, D. &amp; Stevens, M. Signal honesty and predation risk among a closely related group of aposematic species. 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Sci Rep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5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11021 (2015). https://doi.org/10.1038/srep11021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7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AE7B6-027A-E137-E528-6D2237BA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AEC6B3-BFA2-01F6-998C-6A17A0D7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7588818" cy="4571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hope you found this resource useful!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Send your feedback to </a:t>
            </a:r>
            <a:r>
              <a:rPr lang="en-GB" sz="2400" dirty="0">
                <a:hlinkClick r:id="rId2"/>
              </a:rPr>
              <a:t>school-bookings@nhm.ac.uk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resource was produced with support from Evolution Education Trust.</a:t>
            </a:r>
          </a:p>
        </p:txBody>
      </p:sp>
    </p:spTree>
    <p:extLst>
      <p:ext uri="{BB962C8B-B14F-4D97-AF65-F5344CB8AC3E}">
        <p14:creationId xmlns:p14="http://schemas.microsoft.com/office/powerpoint/2010/main" val="254220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8314-6F2C-5489-7A67-8053E0EF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ladybird?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682F5-00AD-306E-F752-46D07B8FD6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about ladybirds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3FDEC9-624B-419F-5429-665D6FC04C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ladybird is a type of beetle.</a:t>
            </a:r>
          </a:p>
          <a:p>
            <a:endParaRPr lang="en-GB" sz="2400" dirty="0"/>
          </a:p>
          <a:p>
            <a:r>
              <a:rPr lang="en-GB" sz="2400" dirty="0"/>
              <a:t>Beetles’ front wings have become hard shells called elytra (eh-LIE-</a:t>
            </a:r>
            <a:r>
              <a:rPr lang="en-GB" sz="2400" dirty="0" err="1"/>
              <a:t>tra</a:t>
            </a:r>
            <a:r>
              <a:rPr lang="en-GB" sz="2400" dirty="0"/>
              <a:t>). </a:t>
            </a:r>
          </a:p>
          <a:p>
            <a:endParaRPr lang="en-GB" sz="2400" dirty="0"/>
          </a:p>
          <a:p>
            <a:r>
              <a:rPr lang="en-GB" sz="2400" dirty="0"/>
              <a:t>Most beetles have back wings that fold out for flying.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9" name="Content Placeholder 8" descr="A close up of a bug&#10;&#10;Description automatically generated">
            <a:extLst>
              <a:ext uri="{FF2B5EF4-FFF2-40B4-BE49-F238E27FC236}">
                <a16:creationId xmlns:a16="http://schemas.microsoft.com/office/drawing/2014/main" id="{429D6673-2B31-B14D-3665-41500B629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34" b="-8947"/>
          <a:stretch/>
        </p:blipFill>
        <p:spPr>
          <a:xfrm rot="16200000">
            <a:off x="6397625" y="723900"/>
            <a:ext cx="5397500" cy="5410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29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66AC-6DE1-E338-D8A0-F4C2B781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Ladybirds in the UK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5B28D-6285-93DD-95CB-A97A7CB050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about ladybirds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73F358-D80B-7340-C140-02039AA4A9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There are around 46 types of ladybird which can be found in the UK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Only a few of them are red with black spots.</a:t>
            </a:r>
          </a:p>
          <a:p>
            <a:endParaRPr lang="en-GB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3B36E7-8ED5-6716-0571-65F009A16DB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DD0E-F8AB-170F-CF47-378C7EF3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UK ladybirds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7F59B-EA6D-1C4F-FE15-B6301CF1E4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about ladybirds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0A5733-7F04-3E35-7DDD-1CCCEF8FF4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0525" y="1378597"/>
            <a:ext cx="1657350" cy="38735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2-spot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96F51C-7401-7C1E-A540-B2DCB4EBF5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22-spot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4EB6CE-A501-C409-D2F7-5514ED60E0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54325" y="1378597"/>
            <a:ext cx="1657350" cy="38735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7-spot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2CCF61A-9F27-F57B-BA72-572EBEA590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24-spot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D8EE4E-AA71-97DF-B10F-8534931C9E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43525" y="1378597"/>
            <a:ext cx="1657350" cy="38735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10-spot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DC5BACA-39D5-B712-112A-53E531BDF6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Cream-spot</a:t>
            </a:r>
            <a:endParaRPr lang="en-US" sz="13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4705D4-D287-32A2-4CAD-790DAFA146A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81925" y="1378597"/>
            <a:ext cx="1657350" cy="38735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14-spot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C4A317-3A12-DD97-CCAF-0CFD2634D3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Harlequin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F91B546-F509-42E7-3C74-24D0E0A5288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220325" y="1378597"/>
            <a:ext cx="1657350" cy="38735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16-spot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830B7FC-51E2-69DF-CCAD-71D0DD3E44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Orange</a:t>
            </a:r>
          </a:p>
        </p:txBody>
      </p:sp>
      <p:pic>
        <p:nvPicPr>
          <p:cNvPr id="47" name="Picture Placeholder 46" descr="A close up of a ladybug&#10;&#10;AI-generated content may be incorrect.">
            <a:extLst>
              <a:ext uri="{FF2B5EF4-FFF2-40B4-BE49-F238E27FC236}">
                <a16:creationId xmlns:a16="http://schemas.microsoft.com/office/drawing/2014/main" id="{94F46AD6-984E-9FDE-4386-7F5C974227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99"/>
          <a:stretch/>
        </p:blipFill>
        <p:spPr>
          <a:xfrm>
            <a:off x="2865613" y="1777819"/>
            <a:ext cx="1651683" cy="1952532"/>
          </a:xfrm>
        </p:spPr>
      </p:pic>
      <p:pic>
        <p:nvPicPr>
          <p:cNvPr id="44" name="Picture Placeholder 43" descr="A close up of a bug&#10;&#10;AI-generated content may be incorrect.">
            <a:extLst>
              <a:ext uri="{FF2B5EF4-FFF2-40B4-BE49-F238E27FC236}">
                <a16:creationId xmlns:a16="http://schemas.microsoft.com/office/drawing/2014/main" id="{73B27913-BBF5-4CCD-090B-67B6CDE27C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709" y="1777819"/>
            <a:ext cx="1651683" cy="1834083"/>
          </a:xfrm>
        </p:spPr>
      </p:pic>
      <p:pic>
        <p:nvPicPr>
          <p:cNvPr id="67" name="Picture Placeholder 66" descr="A yellow and black spotted bug&#10;&#10;AI-generated content may be incorrect.">
            <a:extLst>
              <a:ext uri="{FF2B5EF4-FFF2-40B4-BE49-F238E27FC236}">
                <a16:creationId xmlns:a16="http://schemas.microsoft.com/office/drawing/2014/main" id="{04AE67B6-547D-06F3-9AAA-D8A6E04043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8"/>
          <a:stretch/>
        </p:blipFill>
        <p:spPr>
          <a:xfrm>
            <a:off x="400709" y="4131442"/>
            <a:ext cx="1651683" cy="1956988"/>
          </a:xfrm>
        </p:spPr>
      </p:pic>
      <p:pic>
        <p:nvPicPr>
          <p:cNvPr id="69" name="Picture Placeholder 68" descr="A close up of a bug&#10;&#10;AI-generated content may be incorrect.">
            <a:extLst>
              <a:ext uri="{FF2B5EF4-FFF2-40B4-BE49-F238E27FC236}">
                <a16:creationId xmlns:a16="http://schemas.microsoft.com/office/drawing/2014/main" id="{F32084B7-8D26-6907-37D5-DD9D18C5DDF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"/>
          <a:stretch/>
        </p:blipFill>
        <p:spPr>
          <a:xfrm>
            <a:off x="2865613" y="4202986"/>
            <a:ext cx="1651683" cy="1880988"/>
          </a:xfrm>
        </p:spPr>
      </p:pic>
      <p:pic>
        <p:nvPicPr>
          <p:cNvPr id="77" name="Picture Placeholder 76" descr="A close up of a ladybug&#10;&#10;AI-generated content may be incorrect.">
            <a:extLst>
              <a:ext uri="{FF2B5EF4-FFF2-40B4-BE49-F238E27FC236}">
                <a16:creationId xmlns:a16="http://schemas.microsoft.com/office/drawing/2014/main" id="{89CB0226-2A91-E4F9-9E59-EABE3D27296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"/>
          <a:stretch/>
        </p:blipFill>
        <p:spPr>
          <a:xfrm>
            <a:off x="7795421" y="4131442"/>
            <a:ext cx="1651683" cy="1880988"/>
          </a:xfrm>
        </p:spPr>
      </p:pic>
      <p:pic>
        <p:nvPicPr>
          <p:cNvPr id="79" name="Picture Placeholder 78" descr="A close up of a bug&#10;&#10;AI-generated content may be incorrect.">
            <a:extLst>
              <a:ext uri="{FF2B5EF4-FFF2-40B4-BE49-F238E27FC236}">
                <a16:creationId xmlns:a16="http://schemas.microsoft.com/office/drawing/2014/main" id="{5C38E23B-3E49-C809-2713-F6BAC62BA82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"/>
          <a:stretch/>
        </p:blipFill>
        <p:spPr>
          <a:xfrm>
            <a:off x="10230508" y="4131442"/>
            <a:ext cx="1651683" cy="1952532"/>
          </a:xfrm>
        </p:spPr>
      </p:pic>
      <p:pic>
        <p:nvPicPr>
          <p:cNvPr id="65" name="Picture Placeholder 64" descr="A yellow and black ladybug&#10;&#10;AI-generated content may be incorrect.">
            <a:extLst>
              <a:ext uri="{FF2B5EF4-FFF2-40B4-BE49-F238E27FC236}">
                <a16:creationId xmlns:a16="http://schemas.microsoft.com/office/drawing/2014/main" id="{E4EC306C-4EBD-C60D-3B65-DFCD10B337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0508" y="1777818"/>
            <a:ext cx="1651683" cy="1834083"/>
          </a:xfrm>
        </p:spPr>
      </p:pic>
      <p:pic>
        <p:nvPicPr>
          <p:cNvPr id="59" name="Picture Placeholder 58" descr="A close up of a ladybug&#10;&#10;AI-generated content may be incorrect.">
            <a:extLst>
              <a:ext uri="{FF2B5EF4-FFF2-40B4-BE49-F238E27FC236}">
                <a16:creationId xmlns:a16="http://schemas.microsoft.com/office/drawing/2014/main" id="{6CE3EC00-AB81-8CC9-D290-84D5AF5A58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334" y="1777818"/>
            <a:ext cx="1651683" cy="1834083"/>
          </a:xfrm>
        </p:spPr>
      </p:pic>
      <p:pic>
        <p:nvPicPr>
          <p:cNvPr id="63" name="Picture Placeholder 62" descr="A close up of a bug&#10;&#10;AI-generated content may be incorrect.">
            <a:extLst>
              <a:ext uri="{FF2B5EF4-FFF2-40B4-BE49-F238E27FC236}">
                <a16:creationId xmlns:a16="http://schemas.microsoft.com/office/drawing/2014/main" id="{D88A85FE-176E-63E0-D0CA-27E79707D3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421" y="1777818"/>
            <a:ext cx="1651683" cy="1834083"/>
          </a:xfrm>
        </p:spPr>
      </p:pic>
      <p:pic>
        <p:nvPicPr>
          <p:cNvPr id="75" name="Picture Placeholder 74" descr="A close up of a bug&#10;&#10;AI-generated content may be incorrect.">
            <a:extLst>
              <a:ext uri="{FF2B5EF4-FFF2-40B4-BE49-F238E27FC236}">
                <a16:creationId xmlns:a16="http://schemas.microsoft.com/office/drawing/2014/main" id="{62E785AF-2ACF-9EFE-F66E-ECA6C7AA603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"/>
          <a:stretch/>
        </p:blipFill>
        <p:spPr>
          <a:xfrm>
            <a:off x="5360334" y="4131442"/>
            <a:ext cx="1651683" cy="1880988"/>
          </a:xfrm>
        </p:spPr>
      </p:pic>
    </p:spTree>
    <p:extLst>
      <p:ext uri="{BB962C8B-B14F-4D97-AF65-F5344CB8AC3E}">
        <p14:creationId xmlns:p14="http://schemas.microsoft.com/office/powerpoint/2010/main" val="116583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E4B81-AEC7-28DA-7A3B-E3492500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Ladybird lifecycle</a:t>
            </a:r>
          </a:p>
        </p:txBody>
      </p:sp>
      <p:pic>
        <p:nvPicPr>
          <p:cNvPr id="7" name="Picture Placeholder 6" descr="A collage of insects on a leaf&#10;&#10;AI-generated content may be incorrect.">
            <a:extLst>
              <a:ext uri="{FF2B5EF4-FFF2-40B4-BE49-F238E27FC236}">
                <a16:creationId xmlns:a16="http://schemas.microsoft.com/office/drawing/2014/main" id="{3C82181D-6347-30CA-10EB-8E03F8486E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45" t="-8461" r="-7894" b="-5025"/>
          <a:stretch/>
        </p:blipFill>
        <p:spPr>
          <a:xfrm>
            <a:off x="5728310" y="411075"/>
            <a:ext cx="6463690" cy="64469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E1F76-2243-8D8A-E497-BC287CAF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about ladybirds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5E1B10-726B-016C-9FBF-80EBA2AEBB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Ladybirds go through complete metamorphosis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is the same type of lifecycle as butterflies and moths.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Egg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Larva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Pupa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Adult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27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883E-7FB9-5CAC-D32D-58AA77BA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ladybirds eat?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F238A-9BFD-00E5-FABD-05168B15BB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about ladybirds</a:t>
            </a:r>
          </a:p>
        </p:txBody>
      </p:sp>
      <p:pic>
        <p:nvPicPr>
          <p:cNvPr id="6" name="Picture Placeholder 17" descr="Harlequin ladybird adult and larva eating another harlequin ladybird larva.">
            <a:extLst>
              <a:ext uri="{FF2B5EF4-FFF2-40B4-BE49-F238E27FC236}">
                <a16:creationId xmlns:a16="http://schemas.microsoft.com/office/drawing/2014/main" id="{918C6D14-4F74-C695-50A6-B264E5C38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640625" y="1434914"/>
            <a:ext cx="2700818" cy="4460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3C074-0D3D-90EE-400E-5DC9FC772EDE}"/>
              </a:ext>
            </a:extLst>
          </p:cNvPr>
          <p:cNvSpPr txBox="1"/>
          <p:nvPr/>
        </p:nvSpPr>
        <p:spPr>
          <a:xfrm>
            <a:off x="5640624" y="5063964"/>
            <a:ext cx="2700819" cy="83099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Harlequin ladybird adult and larva eating another harlequin ladybird larva!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A00E06-FB04-72C9-AA80-ED06A0664A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5155" y="3730644"/>
            <a:ext cx="3478719" cy="21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19274-1AEE-9E9F-7B7F-AE48B17474E9}"/>
              </a:ext>
            </a:extLst>
          </p:cNvPr>
          <p:cNvSpPr txBox="1"/>
          <p:nvPr/>
        </p:nvSpPr>
        <p:spPr>
          <a:xfrm>
            <a:off x="8475155" y="5310186"/>
            <a:ext cx="3478719" cy="58477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22-spot ladybird eating powdery mildew, a type of fungus.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EDE53C8-4F33-6E76-62EB-FEC4F3A45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5156" y="1434916"/>
            <a:ext cx="3478719" cy="21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224845-9BC5-905D-2DC8-B42ECA6BE44B}"/>
              </a:ext>
            </a:extLst>
          </p:cNvPr>
          <p:cNvSpPr txBox="1"/>
          <p:nvPr/>
        </p:nvSpPr>
        <p:spPr>
          <a:xfrm>
            <a:off x="8475154" y="3260680"/>
            <a:ext cx="3478720" cy="338554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24-spot ladybird eating a leaf.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1D54812-EF65-4A5E-265E-4A24FB057E79}"/>
              </a:ext>
            </a:extLst>
          </p:cNvPr>
          <p:cNvSpPr txBox="1">
            <a:spLocks/>
          </p:cNvSpPr>
          <p:nvPr/>
        </p:nvSpPr>
        <p:spPr>
          <a:xfrm>
            <a:off x="390525" y="1555587"/>
            <a:ext cx="4823501" cy="42067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Most ladybirds eat other small invertebrates</a:t>
            </a:r>
            <a:r>
              <a:rPr lang="en-GB" sz="2400" dirty="0"/>
              <a:t> such as aphids or caterpillars. Some will eat other ladybirds!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 ladybirds eat plants or mould (similar to the stuff that grows on old bread).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064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75B542-3D87-7E1D-53A7-DA54FD52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Staying safe</a:t>
            </a:r>
          </a:p>
        </p:txBody>
      </p:sp>
      <p:pic>
        <p:nvPicPr>
          <p:cNvPr id="13" name="Picture Placeholder 12" descr="A ladybug on a fabric surface&#10;&#10;AI-generated content may be incorrect.">
            <a:extLst>
              <a:ext uri="{FF2B5EF4-FFF2-40B4-BE49-F238E27FC236}">
                <a16:creationId xmlns:a16="http://schemas.microsoft.com/office/drawing/2014/main" id="{BD59C377-6150-CEB7-39C9-D1EBCAA53A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861" y="730710"/>
            <a:ext cx="5410614" cy="2698290"/>
          </a:xfrm>
        </p:spPr>
      </p:pic>
      <p:pic>
        <p:nvPicPr>
          <p:cNvPr id="15" name="Picture Placeholder 14" descr="A brown bug on a white surface&#10;&#10;AI-generated content may be incorrect.">
            <a:extLst>
              <a:ext uri="{FF2B5EF4-FFF2-40B4-BE49-F238E27FC236}">
                <a16:creationId xmlns:a16="http://schemas.microsoft.com/office/drawing/2014/main" id="{DB20A788-1E53-7C0D-4531-C28CA20CD9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9FA135-5C60-CEE8-499B-2B35AE57D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scared or resting, ladybirds tuck in their legs and antennae.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To escape predators, some ladybirds let go of the leaf or branch they are on, dropping down to the ground.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Bright colours warn predators that ladybirds are poisonous.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CB7C6D-CD68-F91D-DB93-E09C054C2C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about ladybirds</a:t>
            </a:r>
          </a:p>
        </p:txBody>
      </p:sp>
    </p:spTree>
    <p:extLst>
      <p:ext uri="{BB962C8B-B14F-4D97-AF65-F5344CB8AC3E}">
        <p14:creationId xmlns:p14="http://schemas.microsoft.com/office/powerpoint/2010/main" val="219019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5E6FF8-3C0E-10AC-1A13-2EB4A141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Staying safe</a:t>
            </a:r>
          </a:p>
        </p:txBody>
      </p:sp>
      <p:pic>
        <p:nvPicPr>
          <p:cNvPr id="12" name="Picture Placeholder 11" descr="A ladybug on a fabric surface&#10;&#10;AI-generated content may be incorrect.">
            <a:extLst>
              <a:ext uri="{FF2B5EF4-FFF2-40B4-BE49-F238E27FC236}">
                <a16:creationId xmlns:a16="http://schemas.microsoft.com/office/drawing/2014/main" id="{A43A7804-FE74-638F-69EF-8C0A0F5A26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861" y="730710"/>
            <a:ext cx="5410614" cy="539658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8B2FF6-2258-969C-B6C0-64E3EBB6B5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about ladybirds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606AA5-A152-E460-18C1-82582A869D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Most ladybirds make poisons which taste bad to predators.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 ladybirds can squeeze out smelly, bad-tasting, or poisonous liquid from their joints.</a:t>
            </a:r>
          </a:p>
        </p:txBody>
      </p:sp>
    </p:spTree>
    <p:extLst>
      <p:ext uri="{BB962C8B-B14F-4D97-AF65-F5344CB8AC3E}">
        <p14:creationId xmlns:p14="http://schemas.microsoft.com/office/powerpoint/2010/main" val="417493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9CA-B89B-E5C5-A67E-69AEEACC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Camouflage versus Poison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F64A19-C762-77E8-A251-AE233AC797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about ladybirds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006B30-B9F2-C569-2CA7-5B15785921BF}"/>
              </a:ext>
            </a:extLst>
          </p:cNvPr>
          <p:cNvSpPr txBox="1"/>
          <p:nvPr/>
        </p:nvSpPr>
        <p:spPr>
          <a:xfrm>
            <a:off x="390525" y="1617543"/>
            <a:ext cx="853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Usually, ladybird species which are less camouflaged to birds are more poisonous.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EE5205-8E13-0D06-4248-FAA890F1EEF2}"/>
              </a:ext>
            </a:extLst>
          </p:cNvPr>
          <p:cNvGrpSpPr/>
          <p:nvPr/>
        </p:nvGrpSpPr>
        <p:grpSpPr>
          <a:xfrm>
            <a:off x="571979" y="2653341"/>
            <a:ext cx="11381896" cy="2636355"/>
            <a:chOff x="552436" y="3253555"/>
            <a:chExt cx="11381896" cy="2636355"/>
          </a:xfrm>
        </p:grpSpPr>
        <p:pic>
          <p:nvPicPr>
            <p:cNvPr id="7" name="Picture 6" descr="A brown bug on a branch&#10;&#10;AI-generated content may be incorrect.">
              <a:extLst>
                <a:ext uri="{FF2B5EF4-FFF2-40B4-BE49-F238E27FC236}">
                  <a16:creationId xmlns:a16="http://schemas.microsoft.com/office/drawing/2014/main" id="{2D97AE83-27BE-8684-BA79-971171EB3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0657" y="3913970"/>
              <a:ext cx="2193814" cy="164321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A yellow and white ladybug on a leaf&#10;&#10;AI-generated content may be incorrect.">
              <a:extLst>
                <a:ext uri="{FF2B5EF4-FFF2-40B4-BE49-F238E27FC236}">
                  <a16:creationId xmlns:a16="http://schemas.microsoft.com/office/drawing/2014/main" id="{E1997277-0F33-0A7F-7113-93D00D3E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5152" y="3913966"/>
              <a:ext cx="2190959" cy="164321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A ladybug on a leaf&#10;&#10;AI-generated content may be incorrect.">
              <a:extLst>
                <a:ext uri="{FF2B5EF4-FFF2-40B4-BE49-F238E27FC236}">
                  <a16:creationId xmlns:a16="http://schemas.microsoft.com/office/drawing/2014/main" id="{29270E46-8DA2-FC0D-81EA-DBFABD7E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543132" y="3640094"/>
              <a:ext cx="1643219" cy="219095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A yellow and black ladybug on a leaf&#10;&#10;AI-generated content may be incorrect.">
              <a:extLst>
                <a:ext uri="{FF2B5EF4-FFF2-40B4-BE49-F238E27FC236}">
                  <a16:creationId xmlns:a16="http://schemas.microsoft.com/office/drawing/2014/main" id="{A32007EA-1E59-088B-0F29-ECDA8E61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303269" y="3640095"/>
              <a:ext cx="1643222" cy="219096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8383BA-DBB3-A2DF-0FD7-5337992A6580}"/>
                </a:ext>
              </a:extLst>
            </p:cNvPr>
            <p:cNvSpPr txBox="1"/>
            <p:nvPr/>
          </p:nvSpPr>
          <p:spPr>
            <a:xfrm>
              <a:off x="10706111" y="3253555"/>
              <a:ext cx="12282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More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poisonous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163ED-52A5-7618-A260-18A1F26452AD}"/>
                </a:ext>
              </a:extLst>
            </p:cNvPr>
            <p:cNvSpPr txBox="1"/>
            <p:nvPr/>
          </p:nvSpPr>
          <p:spPr>
            <a:xfrm>
              <a:off x="552436" y="3267634"/>
              <a:ext cx="12282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Less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poisonous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5DFDADE-BE8C-6D8F-58B0-BA4505DE584B}"/>
                </a:ext>
              </a:extLst>
            </p:cNvPr>
            <p:cNvCxnSpPr/>
            <p:nvPr/>
          </p:nvCxnSpPr>
          <p:spPr>
            <a:xfrm>
              <a:off x="1910281" y="3512745"/>
              <a:ext cx="8600792" cy="0"/>
            </a:xfrm>
            <a:prstGeom prst="straightConnector1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3794A0-E98D-0FDE-4C39-312944234840}"/>
                </a:ext>
              </a:extLst>
            </p:cNvPr>
            <p:cNvSpPr txBox="1"/>
            <p:nvPr/>
          </p:nvSpPr>
          <p:spPr>
            <a:xfrm>
              <a:off x="2233541" y="5582133"/>
              <a:ext cx="1288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Larch ladybird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DA8EA20-B9C4-6497-447F-3178D87A7F5E}"/>
                </a:ext>
              </a:extLst>
            </p:cNvPr>
            <p:cNvSpPr txBox="1"/>
            <p:nvPr/>
          </p:nvSpPr>
          <p:spPr>
            <a:xfrm>
              <a:off x="4480857" y="5582133"/>
              <a:ext cx="1446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14-spot ladybird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FE444F-EDF9-2F14-6474-CAED89DFE429}"/>
                </a:ext>
              </a:extLst>
            </p:cNvPr>
            <p:cNvSpPr txBox="1"/>
            <p:nvPr/>
          </p:nvSpPr>
          <p:spPr>
            <a:xfrm>
              <a:off x="6695739" y="5582131"/>
              <a:ext cx="13508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2-spot ladybird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C8F821-9F49-C5D2-90C6-A95CD3065DBD}"/>
                </a:ext>
              </a:extLst>
            </p:cNvPr>
            <p:cNvSpPr txBox="1"/>
            <p:nvPr/>
          </p:nvSpPr>
          <p:spPr>
            <a:xfrm>
              <a:off x="8905694" y="5582132"/>
              <a:ext cx="1409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Orange ladybird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3C77A3-8884-F8A0-5C78-EAD5B3A0ED91}"/>
              </a:ext>
            </a:extLst>
          </p:cNvPr>
          <p:cNvSpPr txBox="1"/>
          <p:nvPr/>
        </p:nvSpPr>
        <p:spPr>
          <a:xfrm>
            <a:off x="1800200" y="5527126"/>
            <a:ext cx="77177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See the research here: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María Arenas, L., Walter, D. &amp; Stevens, M. Signal honesty and predation risk among a closely related group of aposematic species. 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Sci Rep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5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11021 (2015). https://doi.org/10.1038/srep11021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327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ins xmlns="37c47d49-5c3e-4564-83ee-3a7de24ace65" xsi:nil="true"/>
    <Credit xmlns="37c47d49-5c3e-4564-83ee-3a7de24ace65" xsi:nil="true"/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8" ma:contentTypeDescription="Create a new document." ma:contentTypeScope="" ma:versionID="9fc3588eeefc118c7145675af789b29f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f9005568f8f0a0337bea501366985df2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ntains" minOccurs="0"/>
                <xsd:element ref="ns3:Credi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ains" ma:index="23" nillable="true" ma:displayName="Contains" ma:format="Dropdown" ma:internalName="Contains">
      <xsd:simpleType>
        <xsd:restriction base="dms:Note">
          <xsd:maxLength value="255"/>
        </xsd:restriction>
      </xsd:simpleType>
    </xsd:element>
    <xsd:element name="Credit" ma:index="24" nillable="true" ma:displayName="Credit" ma:description="Credit: from AMC photo library" ma:format="Dropdown" ma:internalName="Credit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A52090-6A1C-4B7A-8F67-EFB315442FEB}">
  <ds:schemaRefs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1d198376-c604-4225-87e4-16698b3e71ed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b9d33de-9a34-4448-944f-84bbe3f33465"/>
    <ds:schemaRef ds:uri="http://schemas.microsoft.com/office/2006/metadata/properties"/>
    <ds:schemaRef ds:uri="37c47d49-5c3e-4564-83ee-3a7de24ace65"/>
    <ds:schemaRef ds:uri="01a464aa-a786-405b-bb6b-b90e04698418"/>
  </ds:schemaRefs>
</ds:datastoreItem>
</file>

<file path=customXml/itemProps2.xml><?xml version="1.0" encoding="utf-8"?>
<ds:datastoreItem xmlns:ds="http://schemas.openxmlformats.org/officeDocument/2006/customXml" ds:itemID="{EBCBF24A-FBB4-4D78-AA63-61763B048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95681-E31C-4E52-A7D5-03ED0D473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464aa-a786-405b-bb6b-b90e04698418"/>
    <ds:schemaRef ds:uri="37c47d49-5c3e-4564-83ee-3a7de24ac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665</Words>
  <Application>Microsoft Office PowerPoint</Application>
  <PresentationFormat>Widescreen</PresentationFormat>
  <Paragraphs>108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Aeonik</vt:lpstr>
      <vt:lpstr>-apple-system</vt:lpstr>
      <vt:lpstr>Aptos</vt:lpstr>
      <vt:lpstr>Arial</vt:lpstr>
      <vt:lpstr>Blank slide</vt:lpstr>
      <vt:lpstr>PowerPoint Presentation</vt:lpstr>
      <vt:lpstr>What is a ladybird?</vt:lpstr>
      <vt:lpstr>Ladybirds in the UK</vt:lpstr>
      <vt:lpstr>Common UK ladybirds</vt:lpstr>
      <vt:lpstr>Ladybird lifecycle</vt:lpstr>
      <vt:lpstr>What do ladybirds eat?</vt:lpstr>
      <vt:lpstr>Staying safe</vt:lpstr>
      <vt:lpstr>Staying safe</vt:lpstr>
      <vt:lpstr>Camouflage versus Poison</vt:lpstr>
      <vt:lpstr>Camouflage versus Poison</vt:lpstr>
      <vt:lpstr>Camouflage versus Poison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Alfaraj</dc:creator>
  <cp:lastModifiedBy>Victor Heng</cp:lastModifiedBy>
  <cp:revision>16</cp:revision>
  <dcterms:created xsi:type="dcterms:W3CDTF">2024-05-31T09:44:52Z</dcterms:created>
  <dcterms:modified xsi:type="dcterms:W3CDTF">2025-08-27T10:56:29Z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0x010100A965D94F0762894DBFBF8132F36DD753</vt:lpwstr>
  </property>
  <property fmtid="{D5CDD505-2E9C-101B-9397-08002B2CF9AE}" pid="3" name="MediaServiceImageTags">
    <vt:lpwstr/>
  </property>
</Properties>
</file>